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43"/>
  </p:notesMasterIdLst>
  <p:sldIdLst>
    <p:sldId id="727" r:id="rId2"/>
    <p:sldId id="763" r:id="rId3"/>
    <p:sldId id="795" r:id="rId4"/>
    <p:sldId id="803" r:id="rId5"/>
    <p:sldId id="793" r:id="rId6"/>
    <p:sldId id="792" r:id="rId7"/>
    <p:sldId id="771" r:id="rId8"/>
    <p:sldId id="784" r:id="rId9"/>
    <p:sldId id="809" r:id="rId10"/>
    <p:sldId id="808" r:id="rId11"/>
    <p:sldId id="811" r:id="rId12"/>
    <p:sldId id="815" r:id="rId13"/>
    <p:sldId id="783" r:id="rId14"/>
    <p:sldId id="787" r:id="rId15"/>
    <p:sldId id="769" r:id="rId16"/>
    <p:sldId id="807" r:id="rId17"/>
    <p:sldId id="782" r:id="rId18"/>
    <p:sldId id="813" r:id="rId19"/>
    <p:sldId id="799" r:id="rId20"/>
    <p:sldId id="796" r:id="rId21"/>
    <p:sldId id="797" r:id="rId22"/>
    <p:sldId id="777" r:id="rId23"/>
    <p:sldId id="774" r:id="rId24"/>
    <p:sldId id="778" r:id="rId25"/>
    <p:sldId id="779" r:id="rId26"/>
    <p:sldId id="781" r:id="rId27"/>
    <p:sldId id="802" r:id="rId28"/>
    <p:sldId id="776" r:id="rId29"/>
    <p:sldId id="794" r:id="rId30"/>
    <p:sldId id="814" r:id="rId31"/>
    <p:sldId id="786" r:id="rId32"/>
    <p:sldId id="790" r:id="rId33"/>
    <p:sldId id="767" r:id="rId34"/>
    <p:sldId id="804" r:id="rId35"/>
    <p:sldId id="768" r:id="rId36"/>
    <p:sldId id="816" r:id="rId37"/>
    <p:sldId id="770" r:id="rId38"/>
    <p:sldId id="785" r:id="rId39"/>
    <p:sldId id="772" r:id="rId40"/>
    <p:sldId id="700" r:id="rId41"/>
    <p:sldId id="812" r:id="rId4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7"/>
    <a:srgbClr val="00094B"/>
    <a:srgbClr val="000A4F"/>
    <a:srgbClr val="FFFF6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4" autoAdjust="0"/>
  </p:normalViewPr>
  <p:slideViewPr>
    <p:cSldViewPr>
      <p:cViewPr varScale="1">
        <p:scale>
          <a:sx n="123" d="100"/>
          <a:sy n="123" d="100"/>
        </p:scale>
        <p:origin x="-17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50" d="100"/>
        <a:sy n="150" d="100"/>
      </p:scale>
      <p:origin x="0" y="7808"/>
    </p:cViewPr>
  </p:sorterViewPr>
  <p:notesViewPr>
    <p:cSldViewPr>
      <p:cViewPr varScale="1">
        <p:scale>
          <a:sx n="92" d="100"/>
          <a:sy n="92" d="100"/>
        </p:scale>
        <p:origin x="-19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3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1981: Geoffrey Hinton, “A parallel computation that assigns canonical object-based frames of reference”.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</a:t>
            </a:r>
            <a:r>
              <a:rPr lang="en-US" smtClean="0"/>
              <a:t>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609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34E916D-77D8-8547-8D23-5357A15E11C8}" type="slidenum">
              <a:rPr lang="en-GB" sz="1200">
                <a:latin typeface="Arial"/>
              </a:rPr>
              <a:pPr>
                <a:defRPr/>
              </a:pPr>
              <a:t>2</a:t>
            </a:fld>
            <a:endParaRPr lang="en-GB" sz="1200" dirty="0">
              <a:latin typeface="Arial"/>
            </a:endParaRPr>
          </a:p>
        </p:txBody>
      </p:sp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To understand a  system need to begin by examining mechanisms, but also need to consider task being executed by those mechanisms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Spatial receptive field of ganglion cell - wear </a:t>
            </a:r>
            <a:r>
              <a:rPr lang="en-US" sz="1200" dirty="0" err="1" smtClean="0">
                <a:latin typeface="Arial" charset="0"/>
              </a:rPr>
              <a:t>mexican</a:t>
            </a:r>
            <a:r>
              <a:rPr lang="en-US" sz="1200" dirty="0" smtClean="0">
                <a:latin typeface="Arial" charset="0"/>
              </a:rPr>
              <a:t> hat.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Temporal receptive field of neuron - ping a glass.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Log-normal distribution of </a:t>
            </a:r>
            <a:r>
              <a:rPr lang="en-US" sz="1200" dirty="0" err="1" smtClean="0">
                <a:latin typeface="Arial" charset="0"/>
              </a:rPr>
              <a:t>fibre</a:t>
            </a:r>
            <a:r>
              <a:rPr lang="en-US" sz="1200" dirty="0" smtClean="0">
                <a:latin typeface="Arial" charset="0"/>
              </a:rPr>
              <a:t> diameters.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GC-LGN synaptic conductance  </a:t>
            </a:r>
            <a:r>
              <a:rPr lang="en-US" sz="1200" dirty="0" err="1" smtClean="0">
                <a:latin typeface="Arial" charset="0"/>
              </a:rPr>
              <a:t>optimised</a:t>
            </a:r>
            <a:r>
              <a:rPr lang="en-US" sz="1200" dirty="0" smtClean="0">
                <a:latin typeface="Arial" charset="0"/>
              </a:rPr>
              <a:t> for efficiency Harris 2015.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Santiago Ramón y </a:t>
            </a:r>
            <a:r>
              <a:rPr lang="en-US" dirty="0" err="1" smtClean="0"/>
              <a:t>Cajal</a:t>
            </a:r>
            <a:r>
              <a:rPr lang="en-US" dirty="0" smtClean="0"/>
              <a:t> (Spanish: [</a:t>
            </a:r>
            <a:r>
              <a:rPr lang="en-US" dirty="0" err="1" smtClean="0"/>
              <a:t>sanˈtjaɣo</a:t>
            </a:r>
            <a:r>
              <a:rPr lang="en-US" dirty="0" smtClean="0"/>
              <a:t> </a:t>
            </a:r>
            <a:r>
              <a:rPr lang="en-US" dirty="0" err="1" smtClean="0"/>
              <a:t>raˈmon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kaˈxal</a:t>
            </a:r>
            <a:r>
              <a:rPr lang="en-US" dirty="0" smtClean="0"/>
              <a:t>]; 1 May 1852 – 17 October 1934) was a Spanish neuroscientist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“on  a par with” consultants performance.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Plus</a:t>
            </a: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:  Deep learning can predict microsatellite instability directly from histology in gastrointestinal cancer.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Nature Brief Communication, June 2019</a:t>
            </a:r>
          </a:p>
          <a:p>
            <a:endParaRPr lang="en-US" dirty="0" smtClean="0"/>
          </a:p>
          <a:p>
            <a:r>
              <a:rPr lang="en-US" dirty="0" smtClean="0"/>
              <a:t>In this work, we </a:t>
            </a:r>
            <a:r>
              <a:rPr lang="en-US" dirty="0" err="1" smtClean="0"/>
              <a:t>pretrain</a:t>
            </a:r>
            <a:r>
              <a:rPr lang="en-US" dirty="0" smtClean="0"/>
              <a:t> a deep neural network at general object recognition, then fine-tune it on a dataset of ~130,000 skin lesion images comprised of over 2000 diseases.</a:t>
            </a:r>
          </a:p>
          <a:p>
            <a:endParaRPr lang="en-US" dirty="0" smtClean="0"/>
          </a:p>
          <a:p>
            <a:r>
              <a:rPr lang="en-US" dirty="0" smtClean="0"/>
              <a:t>Here we show the CNN’s internal representation of four important disease classes by applying t-SNE, a method for visualizing high-dimensional data, to the last hidden layer representation in the CNN of the biopsy-proven photographic test sets (932 images). </a:t>
            </a:r>
            <a:r>
              <a:rPr lang="en-US" dirty="0" err="1" smtClean="0"/>
              <a:t>Coloured</a:t>
            </a:r>
            <a:r>
              <a:rPr lang="en-US" dirty="0" smtClean="0"/>
              <a:t> point clouds represent the different disease categories, showing how the algorithm clusters the diseases. Insets show images corresponding to various points. Images reprinted with permission from the Edinburgh </a:t>
            </a:r>
            <a:r>
              <a:rPr lang="en-US" dirty="0" err="1" smtClean="0"/>
              <a:t>Dermofit</a:t>
            </a:r>
            <a:r>
              <a:rPr lang="en-US" dirty="0" smtClean="0"/>
              <a:t> Library (https://</a:t>
            </a:r>
            <a:r>
              <a:rPr lang="en-US" dirty="0" err="1" smtClean="0"/>
              <a:t>licensing.eri.ed.ac.uk</a:t>
            </a:r>
            <a:r>
              <a:rPr lang="en-US" dirty="0" smtClean="0"/>
              <a:t>/</a:t>
            </a:r>
            <a:r>
              <a:rPr lang="en-US" dirty="0" err="1" smtClean="0"/>
              <a:t>i</a:t>
            </a:r>
            <a:r>
              <a:rPr lang="en-US" dirty="0" smtClean="0"/>
              <a:t>/software/</a:t>
            </a:r>
            <a:r>
              <a:rPr lang="en-US" dirty="0" err="1" smtClean="0"/>
              <a:t>dermofit</a:t>
            </a:r>
            <a:r>
              <a:rPr lang="en-US" dirty="0" smtClean="0"/>
              <a:t>-image-</a:t>
            </a:r>
            <a:r>
              <a:rPr lang="en-US" dirty="0" err="1" smtClean="0"/>
              <a:t>library.html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57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2018 was alpha</a:t>
            </a:r>
            <a:r>
              <a:rPr lang="en-US" baseline="0" dirty="0" smtClean="0"/>
              <a:t> zero???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79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9CCD78-0E72-AC41-952D-85F3FCFC86E7}" type="datetime5">
              <a:rPr lang="en-US"/>
              <a:pPr>
                <a:defRPr/>
              </a:pPr>
              <a:t>4-Dec-19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DED26-9B38-8244-A9CB-55D192F39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6F6EC-C3E0-C242-858B-4D07F6976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CA80-748C-EC4A-8CE2-6BC9A8D04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0D2C-5E02-2343-8752-4A90BB9CE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655BE-D709-C043-906B-223813A5D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E147E-E858-774E-BE13-566D8BE9B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9A492-C123-AD4A-8085-75902D4B6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2390B-727F-124B-AECC-F1E0EA437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1FA6-0170-FB41-95B7-AB327996F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B9D76-7F3A-284E-A0BD-7D860F73F2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8C44B-49C9-BE45-BFFA-CFA9C50E9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D23C-DF06-8B4E-B144-E9DF31631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C1B1273-5B47-9646-AC52-D26AAEE18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snQf7exv5I" TargetMode="External"/><Relationship Id="rId3" Type="http://schemas.openxmlformats.org/officeDocument/2006/relationships/hyperlink" Target="http://neuralnetworksanddeeplearning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lf_copy.jpg"/>
          <p:cNvPicPr>
            <a:picLocks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2996" y="-1143001"/>
            <a:ext cx="6857999" cy="9144003"/>
          </a:xfrm>
          <a:prstGeom prst="rect">
            <a:avLst/>
          </a:prstGeom>
        </p:spPr>
      </p:pic>
      <p:sp>
        <p:nvSpPr>
          <p:cNvPr id="15363" name="Rectangle 1030"/>
          <p:cNvSpPr>
            <a:spLocks noChangeArrowheads="1"/>
          </p:cNvSpPr>
          <p:nvPr/>
        </p:nvSpPr>
        <p:spPr bwMode="auto">
          <a:xfrm>
            <a:off x="2483768" y="5517232"/>
            <a:ext cx="4608512" cy="400110"/>
          </a:xfrm>
          <a:prstGeom prst="rect">
            <a:avLst/>
          </a:prstGeom>
          <a:solidFill>
            <a:srgbClr val="00094B"/>
          </a:solidFill>
          <a:ln w="28575" cmpd="sng">
            <a:solidFill>
              <a:srgbClr val="0000FF"/>
            </a:solidFill>
          </a:ln>
          <a:extLst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James V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Stone,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University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of Sheffield</a:t>
            </a:r>
          </a:p>
        </p:txBody>
      </p:sp>
      <p:sp>
        <p:nvSpPr>
          <p:cNvPr id="1434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6120680" cy="4104456"/>
          </a:xfrm>
          <a:solidFill>
            <a:srgbClr val="000A4F"/>
          </a:solidFill>
          <a:ln w="38100" cmpd="sng">
            <a:solidFill>
              <a:srgbClr val="3366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Deep Learning Neural Networks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 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are,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can do,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and what they cannot do </a:t>
            </a:r>
            <a:endParaRPr lang="en-US" sz="3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5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02769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Used a </a:t>
            </a:r>
            <a:r>
              <a:rPr lang="en-US" dirty="0" err="1" smtClean="0">
                <a:latin typeface="+mn-lt"/>
              </a:rPr>
              <a:t>variational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to improve survival prediction based on motion of heart.</a:t>
            </a:r>
          </a:p>
          <a:p>
            <a:r>
              <a:rPr lang="en-US" dirty="0" err="1" smtClean="0">
                <a:latin typeface="+mn-lt"/>
              </a:rPr>
              <a:t>Ghalib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et al 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5" y="1340768"/>
            <a:ext cx="7440215" cy="345638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7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>
                <a:latin typeface="+mn-lt"/>
              </a:rPr>
              <a:t>neural networks do</a:t>
            </a:r>
            <a:r>
              <a:rPr lang="en-US" dirty="0" smtClean="0">
                <a:latin typeface="+mn-lt"/>
              </a:rPr>
              <a:t>?</a:t>
            </a:r>
          </a:p>
          <a:p>
            <a:r>
              <a:rPr lang="en-US" dirty="0" smtClean="0">
                <a:latin typeface="+mn-lt"/>
              </a:rPr>
              <a:t>Image </a:t>
            </a:r>
            <a:r>
              <a:rPr lang="en-US" dirty="0" err="1" smtClean="0">
                <a:latin typeface="+mn-lt"/>
              </a:rPr>
              <a:t>Inpainting</a:t>
            </a: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603"/>
          <a:stretch/>
        </p:blipFill>
        <p:spPr>
          <a:xfrm>
            <a:off x="5580112" y="2564904"/>
            <a:ext cx="3185908" cy="323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2106"/>
          <a:stretch/>
        </p:blipFill>
        <p:spPr>
          <a:xfrm>
            <a:off x="3635896" y="2564904"/>
            <a:ext cx="1582852" cy="1643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220"/>
          <a:stretch/>
        </p:blipFill>
        <p:spPr>
          <a:xfrm>
            <a:off x="179512" y="2564904"/>
            <a:ext cx="3248309" cy="3312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1751"/>
          <a:stretch/>
        </p:blipFill>
        <p:spPr>
          <a:xfrm>
            <a:off x="3635896" y="4221088"/>
            <a:ext cx="1625969" cy="165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6237312"/>
            <a:ext cx="166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by NVIDIA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2060848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Before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3928" y="2060848"/>
            <a:ext cx="109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During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216" y="2060848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After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21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4941168"/>
            <a:ext cx="1534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adversarial 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49618"/>
            <a:ext cx="5186908" cy="5206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5301208"/>
            <a:ext cx="177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Karras</a:t>
            </a:r>
            <a:r>
              <a:rPr lang="en-US" dirty="0" smtClean="0"/>
              <a:t>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177" y="3427110"/>
            <a:ext cx="1816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people </a:t>
            </a:r>
          </a:p>
          <a:p>
            <a:r>
              <a:rPr lang="en-US" dirty="0" smtClean="0"/>
              <a:t>do not exist</a:t>
            </a: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18864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>
                <a:latin typeface="+mn-lt"/>
              </a:rPr>
              <a:t>neural networks do</a:t>
            </a:r>
            <a:r>
              <a:rPr lang="en-US" dirty="0" smtClean="0">
                <a:latin typeface="+mn-lt"/>
              </a:rPr>
              <a:t>?</a:t>
            </a:r>
          </a:p>
          <a:p>
            <a:r>
              <a:rPr lang="en-US" dirty="0"/>
              <a:t>Synthetic </a:t>
            </a:r>
            <a:r>
              <a:rPr lang="en-US" dirty="0" smtClean="0"/>
              <a:t>celebrity </a:t>
            </a:r>
            <a:r>
              <a:rPr lang="en-US" dirty="0"/>
              <a:t>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</a:t>
            </a:r>
            <a:r>
              <a:rPr lang="en-US" dirty="0" smtClean="0"/>
              <a:t>do</a:t>
            </a:r>
            <a:r>
              <a:rPr lang="en-US" dirty="0"/>
              <a:t>?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132" r="132"/>
          <a:stretch>
            <a:fillRect/>
          </a:stretch>
        </p:blipFill>
        <p:spPr bwMode="auto">
          <a:xfrm>
            <a:off x="1475656" y="2204864"/>
            <a:ext cx="6190456" cy="358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6068" y="6269595"/>
            <a:ext cx="667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from above of cycle tracks. </a:t>
            </a:r>
            <a:r>
              <a:rPr lang="en-US" dirty="0" err="1" smtClean="0"/>
              <a:t>Randlov</a:t>
            </a:r>
            <a:r>
              <a:rPr lang="en-US" dirty="0" smtClean="0"/>
              <a:t> et al 1998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75656" y="2204864"/>
            <a:ext cx="2915816" cy="18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>
                <a:cs typeface="Arial"/>
              </a:rPr>
              <a:t>deep neural </a:t>
            </a:r>
            <a:r>
              <a:rPr lang="en-US" dirty="0">
                <a:latin typeface="Arial"/>
                <a:cs typeface="Arial"/>
              </a:rPr>
              <a:t>networks do</a:t>
            </a:r>
            <a:r>
              <a:rPr lang="en-US" dirty="0" smtClean="0">
                <a:latin typeface="Arial"/>
                <a:cs typeface="Arial"/>
              </a:rPr>
              <a:t>?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Flying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14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9223"/>
            <a:ext cx="3960000" cy="366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815207"/>
            <a:ext cx="3960000" cy="3734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703639"/>
            <a:ext cx="227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Before learning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6176" y="5559623"/>
            <a:ext cx="202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After learning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08494"/>
            <a:ext cx="1827505" cy="1256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6237312"/>
            <a:ext cx="267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Reddy et al 2016/18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Balancing a pole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812360" cy="37394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57487" y="6249436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Sutton and </a:t>
            </a:r>
            <a:r>
              <a:rPr lang="en-US" dirty="0" err="1" smtClean="0"/>
              <a:t>Barto</a:t>
            </a:r>
            <a:r>
              <a:rPr lang="en-US" dirty="0" smtClean="0"/>
              <a:t> 1998-present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0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380312" cy="3428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5661248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Science, August </a:t>
            </a:r>
            <a:r>
              <a:rPr lang="en-US" dirty="0">
                <a:latin typeface="+mn-lt"/>
              </a:rPr>
              <a:t>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3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116632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Go and Chess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6334472" cy="4781128"/>
          </a:xfrm>
        </p:spPr>
        <p:txBody>
          <a:bodyPr/>
          <a:lstStyle/>
          <a:p>
            <a:r>
              <a:rPr lang="en-US" dirty="0" smtClean="0"/>
              <a:t>2016: </a:t>
            </a:r>
            <a:r>
              <a:rPr lang="en-US" dirty="0" err="1" smtClean="0"/>
              <a:t>AlphaGo</a:t>
            </a:r>
            <a:r>
              <a:rPr lang="en-US" dirty="0"/>
              <a:t> defeated Go grandmaster Lee </a:t>
            </a:r>
            <a:r>
              <a:rPr lang="en-US" dirty="0" err="1" smtClean="0"/>
              <a:t>Sedol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2017: </a:t>
            </a:r>
            <a:r>
              <a:rPr lang="en-US" dirty="0" err="1" smtClean="0"/>
              <a:t>AlphaGo</a:t>
            </a:r>
            <a:r>
              <a:rPr lang="en-US" dirty="0" smtClean="0"/>
              <a:t> Zero beat </a:t>
            </a:r>
            <a:r>
              <a:rPr lang="en-US" dirty="0" err="1" smtClean="0"/>
              <a:t>AlphaGo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2018: Alpha for chess</a:t>
            </a:r>
            <a:r>
              <a:rPr lang="en-US" dirty="0"/>
              <a:t>, </a:t>
            </a:r>
            <a:r>
              <a:rPr lang="en-US" dirty="0" err="1"/>
              <a:t>shogi</a:t>
            </a:r>
            <a:r>
              <a:rPr lang="en-US" dirty="0"/>
              <a:t> (Japanese chess), and Go, beating a world-champion </a:t>
            </a:r>
            <a:r>
              <a:rPr lang="en-US" dirty="0" smtClean="0"/>
              <a:t>program </a:t>
            </a:r>
            <a:r>
              <a:rPr lang="en-US" dirty="0"/>
              <a:t>in each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alphagoNa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2204864"/>
            <a:ext cx="1800000" cy="2220486"/>
          </a:xfrm>
          <a:prstGeom prst="rect">
            <a:avLst/>
          </a:prstGeom>
        </p:spPr>
      </p:pic>
      <p:pic>
        <p:nvPicPr>
          <p:cNvPr id="7" name="Picture 6" descr="alphaScienc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4509120"/>
            <a:ext cx="1800000" cy="1995689"/>
          </a:xfrm>
          <a:prstGeom prst="rect">
            <a:avLst/>
          </a:prstGeom>
        </p:spPr>
      </p:pic>
      <p:pic>
        <p:nvPicPr>
          <p:cNvPr id="8" name="Picture 7" descr="LeedSedo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324957"/>
            <a:ext cx="2602484" cy="16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40" y="188640"/>
            <a:ext cx="7772400" cy="11430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neural network for car insurance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73671" y="7076256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+mj-lt"/>
              </a:rPr>
              <a:pPr>
                <a:defRPr/>
              </a:pPr>
              <a:t>18</a:t>
            </a:fld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1479" y="3875528"/>
            <a:ext cx="1177025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Probability </a:t>
            </a:r>
          </a:p>
          <a:p>
            <a:r>
              <a:rPr lang="en-US" sz="1600" dirty="0" smtClean="0">
                <a:latin typeface="+mj-lt"/>
              </a:rPr>
              <a:t>of accident</a:t>
            </a:r>
            <a:endParaRPr lang="en-US" sz="1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0946" y="4964360"/>
            <a:ext cx="1142661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Probability 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of fatality</a:t>
            </a:r>
            <a:endParaRPr lang="en-US" sz="1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639" y="3308176"/>
            <a:ext cx="549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Age</a:t>
            </a:r>
            <a:endParaRPr lang="en-US" sz="1600" dirty="0">
              <a:latin typeface="+mj-lt"/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027352" y="2372072"/>
            <a:ext cx="6904127" cy="3672408"/>
            <a:chOff x="1115616" y="1844824"/>
            <a:chExt cx="6768752" cy="360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844824"/>
              <a:ext cx="6304966" cy="36004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 bwMode="auto">
            <a:xfrm>
              <a:off x="7164288" y="357301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164288" y="414908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164288" y="465313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" name="TextBox 19"/>
          <p:cNvSpPr txBox="1"/>
          <p:nvPr/>
        </p:nvSpPr>
        <p:spPr>
          <a:xfrm>
            <a:off x="7906582" y="4553798"/>
            <a:ext cx="6065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Cost</a:t>
            </a:r>
            <a:endParaRPr lang="en-US" sz="16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874695" y="3452192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874695" y="402825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74695" y="460432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874695" y="510837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874695" y="568444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370639" y="3833718"/>
            <a:ext cx="538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Sex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07" y="4408456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Income</a:t>
            </a:r>
            <a:endParaRPr lang="en-US" sz="16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855" y="4964360"/>
            <a:ext cx="95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Experience</a:t>
            </a:r>
            <a:endParaRPr lang="en-US" sz="12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6512" y="5540424"/>
            <a:ext cx="980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Convictions</a:t>
            </a:r>
            <a:endParaRPr lang="en-US" sz="12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579" y="980728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Input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83568" y="1811725"/>
            <a:ext cx="0" cy="140125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7668344" y="1124744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Output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8244408" y="1916832"/>
            <a:ext cx="0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53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2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86600" y="6056313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8D027A71-5B62-8D47-9342-219860B6EC1C}" type="slidenum">
              <a:rPr lang="en-GB" sz="1400" b="0">
                <a:latin typeface="Arial" charset="0"/>
                <a:cs typeface="Arial" charset="0"/>
              </a:rPr>
              <a:pPr>
                <a:defRPr/>
              </a:pPr>
              <a:t>2</a:t>
            </a:fld>
            <a:endParaRPr lang="en-GB" sz="1400" b="0">
              <a:latin typeface="Arial" charset="0"/>
              <a:cs typeface="Arial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latin typeface="Arial" charset="0"/>
              </a:rPr>
              <a:t>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736"/>
            <a:ext cx="8820150" cy="496855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What </a:t>
            </a:r>
            <a:r>
              <a:rPr lang="en-US" sz="2000" dirty="0"/>
              <a:t>is a deep learning neural network?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/>
              <a:t>What can neural networks do?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History of AI 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Before </a:t>
            </a:r>
            <a:r>
              <a:rPr lang="en-US" sz="2000" dirty="0"/>
              <a:t>Artificial Neural </a:t>
            </a:r>
            <a:r>
              <a:rPr lang="en-US" sz="2000" dirty="0" smtClean="0"/>
              <a:t>Networks (1700-1940) </a:t>
            </a:r>
          </a:p>
          <a:p>
            <a:pPr marL="0" indent="0">
              <a:buNone/>
              <a:defRPr/>
            </a:pPr>
            <a:r>
              <a:rPr lang="en-US" sz="2000" dirty="0" smtClean="0"/>
              <a:t>	Key Neural Network Developments (1940-present)</a:t>
            </a: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What </a:t>
            </a:r>
            <a:r>
              <a:rPr lang="en-US" sz="2000" dirty="0" smtClean="0"/>
              <a:t>can </a:t>
            </a:r>
            <a:r>
              <a:rPr lang="en-US" sz="2000" dirty="0"/>
              <a:t>neural </a:t>
            </a:r>
            <a:r>
              <a:rPr lang="en-US" sz="2000" dirty="0" smtClean="0"/>
              <a:t>networks NOT </a:t>
            </a:r>
            <a:r>
              <a:rPr lang="en-US" sz="2000" dirty="0"/>
              <a:t>do? </a:t>
            </a: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Conclusion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98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8640"/>
            <a:ext cx="3201525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5768" y="54868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Pierre </a:t>
            </a:r>
            <a:r>
              <a:rPr lang="fr-FR" dirty="0" err="1">
                <a:latin typeface="+mn-lt"/>
              </a:rPr>
              <a:t>Jaquet</a:t>
            </a:r>
            <a:r>
              <a:rPr lang="fr-FR" dirty="0">
                <a:latin typeface="+mn-lt"/>
              </a:rPr>
              <a:t>-</a:t>
            </a:r>
            <a:r>
              <a:rPr lang="fr-FR" dirty="0" smtClean="0">
                <a:latin typeface="+mn-lt"/>
              </a:rPr>
              <a:t>Droz, </a:t>
            </a:r>
          </a:p>
          <a:p>
            <a:r>
              <a:rPr lang="fr-FR" dirty="0" smtClean="0">
                <a:latin typeface="+mn-lt"/>
              </a:rPr>
              <a:t>The </a:t>
            </a:r>
            <a:r>
              <a:rPr lang="fr-FR" dirty="0" err="1" smtClean="0">
                <a:latin typeface="+mn-lt"/>
              </a:rPr>
              <a:t>Writer</a:t>
            </a:r>
            <a:r>
              <a:rPr lang="fr-FR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1770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7944" y="371703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Ada Lovelace </a:t>
            </a:r>
            <a:r>
              <a:rPr lang="en-US" dirty="0" smtClean="0">
                <a:latin typeface="+mn-lt"/>
              </a:rPr>
              <a:t>and Charles </a:t>
            </a:r>
            <a:r>
              <a:rPr lang="en-US" dirty="0">
                <a:latin typeface="+mn-lt"/>
              </a:rPr>
              <a:t>Babbage's Analytical </a:t>
            </a:r>
            <a:r>
              <a:rPr lang="en-US" dirty="0" smtClean="0">
                <a:latin typeface="+mn-lt"/>
              </a:rPr>
              <a:t>Engine, 1842 </a:t>
            </a:r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1168"/>
            <a:ext cx="2925316" cy="1672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3" y="3933056"/>
            <a:ext cx="3528955" cy="26467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3456384" cy="1800200"/>
          </a:xfrm>
        </p:spPr>
        <p:txBody>
          <a:bodyPr/>
          <a:lstStyle/>
          <a:p>
            <a:r>
              <a:rPr lang="en-US" dirty="0" smtClean="0"/>
              <a:t>AI Before Artificial Neural Networks (1/2)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20621"/>
            <a:ext cx="3745456" cy="2762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227687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Gray Walter’s Turtle 1948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606008"/>
            <a:ext cx="2966453" cy="3135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1700808"/>
            <a:ext cx="478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Claude Shannon’s </a:t>
            </a:r>
          </a:p>
          <a:p>
            <a:r>
              <a:rPr lang="en-US" dirty="0" smtClean="0">
                <a:latin typeface="+mj-lt"/>
              </a:rPr>
              <a:t>Theseus Mouse, 1950</a:t>
            </a:r>
            <a:endParaRPr lang="en-US" dirty="0">
              <a:latin typeface="+mj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208912" cy="1152128"/>
          </a:xfrm>
        </p:spPr>
        <p:txBody>
          <a:bodyPr/>
          <a:lstStyle/>
          <a:p>
            <a:r>
              <a:rPr lang="en-US" dirty="0" smtClean="0"/>
              <a:t>AI Before Artificial Neural Networks (2/2)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2" y="-243408"/>
            <a:ext cx="7772400" cy="1143000"/>
          </a:xfrm>
        </p:spPr>
        <p:txBody>
          <a:bodyPr/>
          <a:lstStyle/>
          <a:p>
            <a:r>
              <a:rPr lang="en-US" dirty="0" smtClean="0"/>
              <a:t>Key Developments: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208" y="692696"/>
            <a:ext cx="738031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1943: McCulloch </a:t>
            </a:r>
            <a:r>
              <a:rPr lang="en-US" sz="2400" dirty="0"/>
              <a:t>and </a:t>
            </a:r>
            <a:r>
              <a:rPr lang="en-US" sz="2400" dirty="0" smtClean="0"/>
              <a:t>Pitts. "</a:t>
            </a:r>
            <a:r>
              <a:rPr lang="en-US" sz="2400" dirty="0"/>
              <a:t>A logical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calculus </a:t>
            </a:r>
            <a:r>
              <a:rPr lang="en-US" sz="2400" dirty="0"/>
              <a:t>of the ideas immanent in </a:t>
            </a:r>
            <a:r>
              <a:rPr lang="en-US" sz="2400" dirty="0" smtClean="0"/>
              <a:t>nervous activity”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Donald </a:t>
            </a:r>
            <a:r>
              <a:rPr lang="en-US" sz="2400" dirty="0" err="1" smtClean="0"/>
              <a:t>Hebb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Organization of </a:t>
            </a:r>
            <a:r>
              <a:rPr lang="en-US" sz="2400" dirty="0" smtClean="0"/>
              <a:t>Behavior”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</a:t>
            </a:r>
            <a:r>
              <a:rPr lang="en-US" sz="2400" dirty="0"/>
              <a:t>Claude </a:t>
            </a:r>
            <a:r>
              <a:rPr lang="en-US" sz="2400" dirty="0" smtClean="0"/>
              <a:t>Shannon. 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dirty="0"/>
              <a:t>Programming a Computer for </a:t>
            </a:r>
            <a:r>
              <a:rPr lang="en-US" sz="2400" dirty="0" smtClean="0"/>
              <a:t>Playing Chess”.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1950: Alan </a:t>
            </a:r>
            <a:r>
              <a:rPr lang="en-US" sz="2400" dirty="0" smtClean="0"/>
              <a:t>Turing. </a:t>
            </a:r>
          </a:p>
          <a:p>
            <a:pPr marL="0" indent="0">
              <a:buNone/>
            </a:pPr>
            <a:r>
              <a:rPr lang="en-US" sz="2400" dirty="0" smtClean="0"/>
              <a:t>“Computing </a:t>
            </a:r>
            <a:r>
              <a:rPr lang="en-US" sz="2400" dirty="0"/>
              <a:t>Machinery and </a:t>
            </a:r>
            <a:r>
              <a:rPr lang="en-US" sz="2400" dirty="0" smtClean="0"/>
              <a:t>Intelligence”.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54552" y="6477000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 descr="shann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77072"/>
            <a:ext cx="1064414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341" r="25284"/>
          <a:stretch/>
        </p:blipFill>
        <p:spPr>
          <a:xfrm>
            <a:off x="500296" y="2201548"/>
            <a:ext cx="975360" cy="158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44" y="5556608"/>
            <a:ext cx="1000412" cy="1256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4" y="832983"/>
            <a:ext cx="1651224" cy="1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Neural Networks History: 1983-present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23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676966"/>
            <a:ext cx="7308304" cy="4704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1958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4077072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5661248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2008-present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149080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1844824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1983-present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40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764704"/>
            <a:ext cx="8352928" cy="56166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1958: Frank Rosenblatt.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perceptron: A probabilistic model for information storage and organization in the brain</a:t>
            </a:r>
            <a:r>
              <a:rPr lang="en-US" sz="2400" dirty="0" smtClean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1970: </a:t>
            </a:r>
            <a:r>
              <a:rPr lang="en-US" sz="2400" dirty="0" err="1" smtClean="0"/>
              <a:t>Longuet</a:t>
            </a:r>
            <a:r>
              <a:rPr lang="en-US" sz="2400" dirty="0"/>
              <a:t>-Higgins, </a:t>
            </a:r>
            <a:r>
              <a:rPr lang="en-US" sz="2400" dirty="0" err="1" smtClean="0"/>
              <a:t>Willshaw</a:t>
            </a:r>
            <a:r>
              <a:rPr lang="en-US" sz="2400" dirty="0"/>
              <a:t>, </a:t>
            </a:r>
            <a:r>
              <a:rPr lang="en-US" sz="2400" dirty="0" smtClean="0"/>
              <a:t>and </a:t>
            </a:r>
            <a:r>
              <a:rPr lang="en-US" sz="2400" dirty="0" err="1" smtClean="0"/>
              <a:t>Buneman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dirty="0" smtClean="0"/>
              <a:t>“Theories </a:t>
            </a:r>
            <a:r>
              <a:rPr lang="en-US" sz="2400" dirty="0"/>
              <a:t>of associative </a:t>
            </a:r>
            <a:r>
              <a:rPr lang="en-US" sz="2400" dirty="0" smtClean="0"/>
              <a:t>recall”.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1972</a:t>
            </a:r>
            <a:r>
              <a:rPr lang="en-US" sz="2400" dirty="0"/>
              <a:t>: </a:t>
            </a:r>
            <a:r>
              <a:rPr lang="en-US" sz="2400" dirty="0" smtClean="0"/>
              <a:t>T </a:t>
            </a:r>
            <a:r>
              <a:rPr lang="en-US" sz="2400" dirty="0" err="1" smtClean="0"/>
              <a:t>Kohonen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“Correlation </a:t>
            </a:r>
            <a:r>
              <a:rPr lang="en-US" sz="2400" dirty="0"/>
              <a:t>Matrix </a:t>
            </a:r>
            <a:r>
              <a:rPr lang="en-US" sz="2400" dirty="0" smtClean="0"/>
              <a:t>Memories”.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1982</a:t>
            </a:r>
            <a:r>
              <a:rPr lang="en-US" sz="2400" dirty="0"/>
              <a:t>: John </a:t>
            </a:r>
            <a:r>
              <a:rPr lang="en-US" sz="2400" dirty="0" smtClean="0"/>
              <a:t>Hopfield.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Neural networks and physical systems with emergent collective computational abilities”.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332984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1213723" cy="101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717032"/>
            <a:ext cx="1262577" cy="153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204864"/>
            <a:ext cx="1303536" cy="142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280956"/>
            <a:ext cx="1180728" cy="15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8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3/4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792" y="1196752"/>
            <a:ext cx="6372200" cy="5760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1983</a:t>
            </a:r>
            <a:r>
              <a:rPr lang="en-US" sz="2400" dirty="0"/>
              <a:t>: </a:t>
            </a:r>
            <a:r>
              <a:rPr lang="en-US" sz="2400" dirty="0" err="1"/>
              <a:t>Barto</a:t>
            </a:r>
            <a:r>
              <a:rPr lang="en-US" sz="2400" dirty="0"/>
              <a:t>, </a:t>
            </a:r>
            <a:r>
              <a:rPr lang="en-US" sz="2400" dirty="0" smtClean="0"/>
              <a:t>Sutton </a:t>
            </a:r>
            <a:r>
              <a:rPr lang="en-US" sz="2400" dirty="0"/>
              <a:t>and </a:t>
            </a:r>
            <a:r>
              <a:rPr lang="en-US" sz="2400" dirty="0" smtClean="0"/>
              <a:t>Anderson.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 err="1" smtClean="0"/>
              <a:t>Neuronlike</a:t>
            </a:r>
            <a:r>
              <a:rPr lang="en-US" sz="2400" dirty="0" smtClean="0"/>
              <a:t> </a:t>
            </a:r>
            <a:r>
              <a:rPr lang="en-US" sz="2400" dirty="0"/>
              <a:t>adaptive elements that can solve difficult learning control </a:t>
            </a:r>
            <a:r>
              <a:rPr lang="en-US" sz="2400" dirty="0" smtClean="0"/>
              <a:t>problems”.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1984: Hinton</a:t>
            </a:r>
            <a:r>
              <a:rPr lang="en-US" sz="2400" dirty="0"/>
              <a:t>, </a:t>
            </a:r>
            <a:r>
              <a:rPr lang="en-US" sz="2400" dirty="0" err="1" smtClean="0"/>
              <a:t>Sejnowski</a:t>
            </a:r>
            <a:r>
              <a:rPr lang="en-US" sz="2400" dirty="0" smtClean="0"/>
              <a:t> and Ackley. </a:t>
            </a:r>
          </a:p>
          <a:p>
            <a:pPr marL="0" indent="0">
              <a:buNone/>
            </a:pPr>
            <a:r>
              <a:rPr lang="en-US" sz="2400" dirty="0" smtClean="0"/>
              <a:t>“Boltzmann </a:t>
            </a:r>
            <a:r>
              <a:rPr lang="en-US" sz="2400" dirty="0"/>
              <a:t>machines: Constraint satisfaction networks that </a:t>
            </a:r>
            <a:r>
              <a:rPr lang="en-US" sz="2400" dirty="0" smtClean="0"/>
              <a:t>learn”.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1986: </a:t>
            </a:r>
            <a:r>
              <a:rPr lang="en-US" sz="2400" dirty="0" err="1"/>
              <a:t>Rumelhart</a:t>
            </a:r>
            <a:r>
              <a:rPr lang="en-US" sz="2400" dirty="0"/>
              <a:t>, Hinton and Williams.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Learning representations by back-propagating errors”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96752"/>
            <a:ext cx="1230762" cy="157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924944"/>
            <a:ext cx="1141257" cy="153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774"/>
          <a:stretch/>
        </p:blipFill>
        <p:spPr>
          <a:xfrm>
            <a:off x="365344" y="2996952"/>
            <a:ext cx="1162189" cy="147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509120"/>
            <a:ext cx="1422152" cy="20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5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4/4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80728"/>
            <a:ext cx="676875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1989</a:t>
            </a:r>
            <a:r>
              <a:rPr lang="en-US" sz="2000" dirty="0"/>
              <a:t>: </a:t>
            </a:r>
            <a:r>
              <a:rPr lang="en-US" sz="2000" dirty="0" err="1"/>
              <a:t>LeCun</a:t>
            </a:r>
            <a:r>
              <a:rPr lang="en-US" sz="2000" dirty="0"/>
              <a:t>, </a:t>
            </a:r>
            <a:r>
              <a:rPr lang="en-US" sz="2000" dirty="0" err="1" smtClean="0"/>
              <a:t>Boser</a:t>
            </a:r>
            <a:r>
              <a:rPr lang="en-US" sz="2000" dirty="0"/>
              <a:t>, </a:t>
            </a:r>
            <a:r>
              <a:rPr lang="en-US" sz="2000" dirty="0" err="1" smtClean="0"/>
              <a:t>Denker</a:t>
            </a:r>
            <a:r>
              <a:rPr lang="en-US" sz="2000" dirty="0"/>
              <a:t>, </a:t>
            </a:r>
            <a:r>
              <a:rPr lang="en-US" sz="2000" dirty="0" smtClean="0"/>
              <a:t>Henderson, </a:t>
            </a:r>
            <a:r>
              <a:rPr lang="en-US" sz="2000" dirty="0"/>
              <a:t>Hubbard</a:t>
            </a:r>
            <a:r>
              <a:rPr lang="en-US" sz="2000" dirty="0" smtClean="0"/>
              <a:t>,  </a:t>
            </a:r>
            <a:r>
              <a:rPr lang="en-US" sz="2000" dirty="0"/>
              <a:t>and </a:t>
            </a:r>
            <a:r>
              <a:rPr lang="en-US" sz="2000" dirty="0" err="1" smtClean="0"/>
              <a:t>Jackel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 </a:t>
            </a:r>
            <a:r>
              <a:rPr lang="en-US" sz="2000" dirty="0"/>
              <a:t>applied to handwritten ZIP code </a:t>
            </a:r>
            <a:r>
              <a:rPr lang="en-US" sz="2000" dirty="0" smtClean="0"/>
              <a:t>recognition”.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1995</a:t>
            </a:r>
            <a:r>
              <a:rPr lang="en-US" sz="2000" dirty="0"/>
              <a:t>: </a:t>
            </a:r>
            <a:r>
              <a:rPr lang="en-US" sz="2000" dirty="0" smtClean="0"/>
              <a:t>G </a:t>
            </a:r>
            <a:r>
              <a:rPr lang="en-US" sz="2000" dirty="0" err="1" smtClean="0"/>
              <a:t>Tesauro</a:t>
            </a:r>
            <a:r>
              <a:rPr lang="en-US" sz="2000" dirty="0" smtClean="0"/>
              <a:t>. </a:t>
            </a:r>
            <a:r>
              <a:rPr lang="en-US" sz="2000" dirty="0"/>
              <a:t>(backgammon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/>
              <a:t>Temporal difference learning and TD-Gammon”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2012: </a:t>
            </a:r>
            <a:r>
              <a:rPr lang="en-US" sz="2000" dirty="0" err="1"/>
              <a:t>Krizhevsky</a:t>
            </a:r>
            <a:r>
              <a:rPr lang="en-US" sz="2000" dirty="0" smtClean="0"/>
              <a:t>, </a:t>
            </a:r>
            <a:r>
              <a:rPr lang="en-US" sz="2000" dirty="0" err="1" smtClean="0"/>
              <a:t>Sutskever</a:t>
            </a:r>
            <a:r>
              <a:rPr lang="en-US" sz="2000" dirty="0" smtClean="0"/>
              <a:t> and Hinton. </a:t>
            </a:r>
            <a:r>
              <a:rPr lang="en-US" sz="2000" dirty="0"/>
              <a:t>(</a:t>
            </a:r>
            <a:r>
              <a:rPr lang="en-US" sz="2000" dirty="0" err="1"/>
              <a:t>AlexNet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 </a:t>
            </a:r>
            <a:r>
              <a:rPr lang="en-US" sz="2000" dirty="0"/>
              <a:t>classification with deep convolutional </a:t>
            </a:r>
            <a:r>
              <a:rPr lang="en-US" sz="2000" dirty="0" smtClean="0"/>
              <a:t>neural networks”.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2016: </a:t>
            </a:r>
            <a:r>
              <a:rPr lang="en-US" sz="2000" dirty="0" err="1"/>
              <a:t>AlphaGo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“Mastering </a:t>
            </a:r>
            <a:r>
              <a:rPr lang="en-US" sz="2000" dirty="0"/>
              <a:t>the game of Go with Deep Neural Networks &amp; Tree </a:t>
            </a:r>
            <a:r>
              <a:rPr lang="en-US" sz="2000" dirty="0" smtClean="0"/>
              <a:t>Search”, Silver</a:t>
            </a:r>
            <a:r>
              <a:rPr lang="en-US" sz="2000" dirty="0"/>
              <a:t>, </a:t>
            </a:r>
            <a:r>
              <a:rPr lang="en-US" sz="2000" dirty="0" smtClean="0"/>
              <a:t>Huang</a:t>
            </a:r>
            <a:r>
              <a:rPr lang="en-US" sz="2000" dirty="0"/>
              <a:t>, et al. Nature 2016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defeated </a:t>
            </a:r>
            <a:r>
              <a:rPr lang="en-US" sz="2000" dirty="0"/>
              <a:t>Go grandmaster Lee </a:t>
            </a:r>
            <a:r>
              <a:rPr lang="en-US" sz="2000" dirty="0" err="1"/>
              <a:t>Sedol</a:t>
            </a:r>
            <a:r>
              <a:rPr lang="en-US" sz="2000" dirty="0" smtClean="0"/>
              <a:t>. (see below)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262"/>
          <a:stretch/>
        </p:blipFill>
        <p:spPr>
          <a:xfrm>
            <a:off x="755576" y="836712"/>
            <a:ext cx="899556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756"/>
          <a:stretch/>
        </p:blipFill>
        <p:spPr>
          <a:xfrm>
            <a:off x="251520" y="3501008"/>
            <a:ext cx="1864149" cy="1408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908" r="26622"/>
          <a:stretch/>
        </p:blipFill>
        <p:spPr>
          <a:xfrm>
            <a:off x="323528" y="5157192"/>
            <a:ext cx="1815677" cy="1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</a:t>
            </a:r>
            <a:r>
              <a:rPr lang="en-US" dirty="0" smtClean="0"/>
              <a:t>networks NOT </a:t>
            </a:r>
            <a:r>
              <a:rPr lang="en-US" dirty="0"/>
              <a:t>do?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2634074"/>
            <a:ext cx="517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 of AI:</a:t>
            </a:r>
          </a:p>
          <a:p>
            <a:r>
              <a:rPr lang="en-US" dirty="0" smtClean="0">
                <a:latin typeface="+mj-lt"/>
              </a:rPr>
              <a:t>“AI is what computers cannot do yet”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552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28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 descr="aihead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2564904"/>
            <a:ext cx="3121119" cy="2989060"/>
          </a:xfrm>
          <a:prstGeom prst="rect">
            <a:avLst/>
          </a:prstGeom>
        </p:spPr>
      </p:pic>
      <p:pic>
        <p:nvPicPr>
          <p:cNvPr id="6" name="Picture 5" descr="cod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25" y="2564904"/>
            <a:ext cx="4874043" cy="29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589240"/>
            <a:ext cx="21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press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551723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computer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7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6" y="2606349"/>
            <a:ext cx="8366638" cy="22628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433" y="4999549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b="1" dirty="0" smtClean="0"/>
              <a:t>panda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4797152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b="1" dirty="0" smtClean="0"/>
              <a:t>gibbon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4941168"/>
            <a:ext cx="162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dversarial </a:t>
            </a:r>
            <a:endParaRPr lang="en-US" dirty="0" smtClean="0"/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Robust</a:t>
            </a:r>
            <a:r>
              <a:rPr lang="en-US" dirty="0" smtClean="0">
                <a:latin typeface="Arial"/>
                <a:cs typeface="Arial"/>
              </a:rPr>
              <a:t> object recognition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8640" y="6237312"/>
            <a:ext cx="294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Goodfellow</a:t>
            </a:r>
            <a:r>
              <a:rPr lang="en-US" dirty="0" smtClean="0"/>
              <a:t> et al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7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64"/>
            <a:ext cx="9144000" cy="5646004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latin typeface="Arial" charset="0"/>
              </a:rPr>
              <a:t>Artificial Intelligence Books</a:t>
            </a: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12776"/>
            <a:ext cx="7772400" cy="4495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ashing up</a:t>
            </a:r>
          </a:p>
          <a:p>
            <a:r>
              <a:rPr lang="en-US" dirty="0" smtClean="0"/>
              <a:t>walk </a:t>
            </a:r>
            <a:r>
              <a:rPr lang="en-US" dirty="0"/>
              <a:t>on rough </a:t>
            </a:r>
            <a:r>
              <a:rPr lang="en-US" dirty="0" smtClean="0"/>
              <a:t>ground</a:t>
            </a:r>
          </a:p>
          <a:p>
            <a:r>
              <a:rPr lang="en-US" dirty="0" smtClean="0"/>
              <a:t>fix a car</a:t>
            </a:r>
          </a:p>
          <a:p>
            <a:r>
              <a:rPr lang="en-US" dirty="0" smtClean="0"/>
              <a:t>drive a car</a:t>
            </a:r>
          </a:p>
          <a:p>
            <a:r>
              <a:rPr lang="en-US" dirty="0" smtClean="0"/>
              <a:t>put a t-shirt on</a:t>
            </a:r>
            <a:endParaRPr lang="en-US" dirty="0"/>
          </a:p>
          <a:p>
            <a:r>
              <a:rPr lang="en-US" dirty="0" smtClean="0"/>
              <a:t>clear snow</a:t>
            </a:r>
          </a:p>
          <a:p>
            <a:r>
              <a:rPr lang="en-US" dirty="0" smtClean="0"/>
              <a:t>build a shed</a:t>
            </a:r>
          </a:p>
          <a:p>
            <a:r>
              <a:rPr lang="en-US" dirty="0" smtClean="0"/>
              <a:t>IKEA </a:t>
            </a:r>
          </a:p>
          <a:p>
            <a:r>
              <a:rPr lang="en-US" dirty="0" smtClean="0"/>
              <a:t>take your pick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55" y="3573016"/>
            <a:ext cx="5916237" cy="314877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6396" y="3203684"/>
            <a:ext cx="564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Boston dynamics robots do NOT use neural networks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36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9392"/>
            <a:ext cx="7772400" cy="1143000"/>
          </a:xfrm>
        </p:spPr>
        <p:txBody>
          <a:bodyPr/>
          <a:lstStyle/>
          <a:p>
            <a:r>
              <a:rPr lang="en-US" dirty="0" smtClean="0"/>
              <a:t>In Conclusion: Can a machine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7416824" cy="55039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Before </a:t>
            </a:r>
            <a:r>
              <a:rPr lang="en-US" sz="1800" dirty="0"/>
              <a:t>Orville and Wilbur Wright flew the first </a:t>
            </a:r>
            <a:r>
              <a:rPr lang="en-US" sz="1800" dirty="0" err="1"/>
              <a:t>aeroplane</a:t>
            </a:r>
            <a:r>
              <a:rPr lang="en-US" sz="1800" dirty="0"/>
              <a:t> in 1903, </a:t>
            </a:r>
            <a:r>
              <a:rPr lang="en-US" sz="1800" dirty="0" smtClean="0"/>
              <a:t>skeptics </a:t>
            </a:r>
            <a:r>
              <a:rPr lang="en-US" sz="1800" dirty="0"/>
              <a:t>declared that a machine could never fly like a </a:t>
            </a:r>
            <a:r>
              <a:rPr lang="en-US" sz="1800" dirty="0" smtClean="0"/>
              <a:t>bird. </a:t>
            </a:r>
            <a:r>
              <a:rPr lang="en-US" sz="1800" dirty="0"/>
              <a:t>Today, many of us are like those </a:t>
            </a:r>
            <a:r>
              <a:rPr lang="en-US" sz="1800" dirty="0" smtClean="0"/>
              <a:t>skeptics</a:t>
            </a:r>
            <a:r>
              <a:rPr lang="en-US" sz="1800" dirty="0"/>
              <a:t>, doubting that a machine could ever achieve human levels of intelligence.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But </a:t>
            </a:r>
            <a:r>
              <a:rPr lang="en-US" sz="1800" i="1" dirty="0" smtClean="0"/>
              <a:t>birds </a:t>
            </a:r>
            <a:r>
              <a:rPr lang="en-US" sz="1800" i="1" dirty="0"/>
              <a:t>and brains are physical devices, and that they both must obey the same laws of physics. </a:t>
            </a:r>
            <a:endParaRPr lang="en-US" sz="1800" i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</a:t>
            </a:r>
            <a:r>
              <a:rPr lang="en-US" sz="1800" dirty="0"/>
              <a:t>other words, </a:t>
            </a:r>
            <a:r>
              <a:rPr lang="en-US" sz="1800" i="1" dirty="0"/>
              <a:t>a bird is a flying machine that happens to be made of organic matter, and a brain is a computational machine that happens to be made of neurons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therefore </a:t>
            </a:r>
            <a:r>
              <a:rPr lang="en-US" sz="1800" dirty="0"/>
              <a:t>seems obvious, and even </a:t>
            </a:r>
            <a:r>
              <a:rPr lang="en-US" sz="1800" i="1" dirty="0"/>
              <a:t>inevitable</a:t>
            </a:r>
            <a:r>
              <a:rPr lang="en-US" sz="1800" dirty="0"/>
              <a:t>, that a machine can fly even if it is not made of organic matter, and that a computational machine can be intelligent even if it is not made of neurons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i="1" dirty="0" smtClean="0"/>
              <a:t>Q. Can a machine think? </a:t>
            </a:r>
          </a:p>
          <a:p>
            <a:pPr marL="0" indent="0">
              <a:buNone/>
            </a:pPr>
            <a:r>
              <a:rPr lang="en-US" sz="1800" b="1" i="1" dirty="0" smtClean="0"/>
              <a:t>A. Take </a:t>
            </a:r>
            <a:r>
              <a:rPr lang="en-US" sz="1800" b="1" i="1" dirty="0"/>
              <a:t>a look in the </a:t>
            </a:r>
            <a:r>
              <a:rPr lang="en-US" sz="1800" b="1" i="1" dirty="0" smtClean="0"/>
              <a:t>mirror.</a:t>
            </a:r>
            <a:endParaRPr lang="en-US" sz="1800" b="1" i="1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 descr="bladerunn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973" y="-243408"/>
            <a:ext cx="1501027" cy="2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6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9464"/>
            <a:ext cx="6334472" cy="4639816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Geoffrey Hinton and </a:t>
            </a:r>
            <a:r>
              <a:rPr lang="en-US" sz="2000" dirty="0" err="1"/>
              <a:t>Yann</a:t>
            </a:r>
            <a:r>
              <a:rPr lang="en-US" sz="2000" dirty="0"/>
              <a:t>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The </a:t>
            </a:r>
            <a:r>
              <a:rPr lang="en-US" sz="2000" dirty="0"/>
              <a:t>Turing </a:t>
            </a:r>
            <a:r>
              <a:rPr lang="en-US" sz="2000" dirty="0" smtClean="0"/>
              <a:t>Lecture 2019: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://www.youtube.com/watch?v=</a:t>
            </a:r>
            <a:r>
              <a:rPr lang="en-US" sz="2000" dirty="0" smtClean="0">
                <a:hlinkClick r:id="rId2"/>
              </a:rPr>
              <a:t>VsnQf7exv5I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 smtClean="0"/>
              <a:t>An overview from key researchers.</a:t>
            </a:r>
            <a:endParaRPr lang="en-US" sz="2000" i="1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Nielsen (2015), Neural </a:t>
            </a:r>
            <a:r>
              <a:rPr lang="en-US" sz="2000" dirty="0"/>
              <a:t>Networks and Deep Learning is a free </a:t>
            </a:r>
            <a:r>
              <a:rPr lang="en-US" sz="2000" dirty="0" smtClean="0"/>
              <a:t>online book.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://neuralnetworksanddeeplearning.com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/>
              <a:t>A little dated, but still makes a fine starting point. </a:t>
            </a:r>
            <a:endParaRPr lang="en-US" sz="2000" i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Stone (2019), Artificial Intelligence Engines: A Tutorial Introduction to Deep Learning. </a:t>
            </a:r>
          </a:p>
          <a:p>
            <a:pPr marL="0" indent="0">
              <a:buNone/>
            </a:pPr>
            <a:r>
              <a:rPr lang="en-US" sz="2000" dirty="0" smtClean="0"/>
              <a:t>Comment: !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5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3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53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4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Turing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workshop will be mostly lectures followed by a lab session.</a:t>
            </a:r>
          </a:p>
          <a:p>
            <a:endParaRPr lang="en-US" sz="1600" dirty="0"/>
          </a:p>
          <a:p>
            <a:r>
              <a:rPr lang="en-US" sz="1600" dirty="0"/>
              <a:t>10:00-11:00 </a:t>
            </a:r>
            <a:r>
              <a:rPr lang="en-US" sz="1600" dirty="0" smtClean="0"/>
              <a:t>Introduction</a:t>
            </a:r>
            <a:r>
              <a:rPr lang="en-US" sz="1600" dirty="0"/>
              <a:t>: Deep Learning and AI: What it is, what it can, and cannot do. JVS</a:t>
            </a:r>
          </a:p>
          <a:p>
            <a:endParaRPr lang="en-US" sz="1600" dirty="0"/>
          </a:p>
          <a:p>
            <a:r>
              <a:rPr lang="en-US" sz="1600" dirty="0"/>
              <a:t>11:00-12:00 Overview: From linear networks to convolutional networks. SJE</a:t>
            </a:r>
          </a:p>
          <a:p>
            <a:endParaRPr lang="en-US" sz="1600" dirty="0"/>
          </a:p>
          <a:p>
            <a:r>
              <a:rPr lang="en-US" sz="1600" dirty="0"/>
              <a:t>12:00-13:00 Lunch</a:t>
            </a:r>
          </a:p>
          <a:p>
            <a:endParaRPr lang="en-US" sz="1600" dirty="0"/>
          </a:p>
          <a:p>
            <a:r>
              <a:rPr lang="en-US" sz="1600" dirty="0"/>
              <a:t>13:00-14:00 Deep Learning using Gradient Descent: What it is, and how it can fail. </a:t>
            </a:r>
            <a:r>
              <a:rPr lang="en-US" sz="1600" dirty="0" err="1"/>
              <a:t>Backprop</a:t>
            </a:r>
            <a:r>
              <a:rPr lang="en-US" sz="1600" dirty="0"/>
              <a:t> and </a:t>
            </a:r>
            <a:r>
              <a:rPr lang="en-US" sz="1600" dirty="0" err="1"/>
              <a:t>overfittng</a:t>
            </a:r>
            <a:r>
              <a:rPr lang="en-US" sz="1600" dirty="0"/>
              <a:t> and vanishing gradients. JVS</a:t>
            </a:r>
          </a:p>
          <a:p>
            <a:endParaRPr lang="en-US" sz="1600" dirty="0"/>
          </a:p>
          <a:p>
            <a:r>
              <a:rPr lang="en-US" sz="1600" dirty="0"/>
              <a:t>14:00-15:00 Reinforcement Learning. LDC</a:t>
            </a:r>
          </a:p>
          <a:p>
            <a:endParaRPr lang="en-US" sz="1600" dirty="0"/>
          </a:p>
          <a:p>
            <a:r>
              <a:rPr lang="en-US" sz="1600" dirty="0"/>
              <a:t>15:15-17:00 Using Python for networks. Lab session with all three instructors.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767736" cy="3864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792" y="162880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9289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83568" y="2924944"/>
            <a:ext cx="72008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2123728" y="1988840"/>
            <a:ext cx="792088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268760"/>
            <a:ext cx="222742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1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 smtClean="0"/>
              <a:t>Spare pictures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Chess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Flying</a:t>
            </a:r>
          </a:p>
          <a:p>
            <a:r>
              <a:rPr lang="en-US" dirty="0" smtClean="0"/>
              <a:t>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17032"/>
            <a:ext cx="5220072" cy="293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916832"/>
            <a:ext cx="4211960" cy="1363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19" y="3861048"/>
            <a:ext cx="3559944" cy="2669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931" y="5061139"/>
            <a:ext cx="1179069" cy="17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648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smtClean="0"/>
              <a:t>object recognition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43880"/>
            <a:ext cx="8134672" cy="4565104"/>
          </a:xfrm>
        </p:spPr>
        <p:txBody>
          <a:bodyPr/>
          <a:lstStyle/>
          <a:p>
            <a:pPr marL="0" indent="0"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Basically, objects can appear at any size/orientation/</a:t>
            </a:r>
            <a:r>
              <a:rPr lang="en-US" sz="2000" dirty="0" err="1" smtClean="0"/>
              <a:t>colour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Consider </a:t>
            </a:r>
            <a:r>
              <a:rPr lang="en-US" sz="2000" dirty="0"/>
              <a:t>a square (black and white) image </a:t>
            </a:r>
            <a:r>
              <a:rPr lang="en-US" sz="2000" dirty="0" smtClean="0"/>
              <a:t>of </a:t>
            </a:r>
            <a:r>
              <a:rPr lang="en-US" sz="2000" dirty="0"/>
              <a:t>1,000 × 1,000 pixels.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If </a:t>
            </a:r>
            <a:r>
              <a:rPr lang="en-US" sz="2000" dirty="0"/>
              <a:t>each pixel can adopt 256 grey-levels then the number of possible images is </a:t>
            </a:r>
            <a:r>
              <a:rPr lang="en-US" sz="2000" dirty="0" smtClean="0"/>
              <a:t>256</a:t>
            </a:r>
            <a:r>
              <a:rPr lang="en-US" sz="2000" baseline="30000" dirty="0" smtClean="0"/>
              <a:t>1,000,000</a:t>
            </a:r>
            <a:r>
              <a:rPr lang="en-US" sz="2000" dirty="0"/>
              <a:t> </a:t>
            </a:r>
            <a:r>
              <a:rPr lang="en-US" sz="2000" dirty="0" smtClean="0"/>
              <a:t>(atoms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  <a:r>
              <a:rPr lang="en-US" sz="2000" dirty="0"/>
              <a:t>universe </a:t>
            </a:r>
            <a:r>
              <a:rPr lang="en-US" sz="2000" dirty="0" smtClean="0"/>
              <a:t>= 10</a:t>
            </a:r>
            <a:r>
              <a:rPr lang="en-US" sz="2000" baseline="30000" dirty="0" smtClean="0"/>
              <a:t>87</a:t>
            </a:r>
            <a:r>
              <a:rPr lang="en-US" sz="2000" dirty="0"/>
              <a:t>).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M</a:t>
            </a:r>
            <a:r>
              <a:rPr lang="en-US" sz="2000" dirty="0" smtClean="0"/>
              <a:t>ost </a:t>
            </a:r>
            <a:r>
              <a:rPr lang="en-US" sz="2000" dirty="0"/>
              <a:t>of </a:t>
            </a:r>
            <a:r>
              <a:rPr lang="en-US" sz="2000" dirty="0" smtClean="0"/>
              <a:t>these 256</a:t>
            </a:r>
            <a:r>
              <a:rPr lang="en-US" sz="2000" baseline="30000" dirty="0" smtClean="0"/>
              <a:t>1,000,000 </a:t>
            </a:r>
            <a:r>
              <a:rPr lang="en-US" sz="2000" dirty="0" smtClean="0"/>
              <a:t> possible images </a:t>
            </a:r>
            <a:r>
              <a:rPr lang="en-US" sz="2000" dirty="0"/>
              <a:t>look like random noise, and only a tiny fraction depict anything approaching a natural scene — and only a fraction of those depict a teapot.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a network is to discriminate between teapots and non-teapots then it implicitly </a:t>
            </a:r>
            <a:r>
              <a:rPr lang="en-US" sz="2000" dirty="0" smtClean="0"/>
              <a:t>must </a:t>
            </a:r>
            <a:r>
              <a:rPr lang="en-US" sz="2000" dirty="0"/>
              <a:t>assign a probability to each of the 256</a:t>
            </a:r>
            <a:r>
              <a:rPr lang="en-US" sz="2000" baseline="30000" dirty="0"/>
              <a:t>1,000,000</a:t>
            </a:r>
            <a:r>
              <a:rPr lang="en-US" sz="2000" dirty="0" smtClean="0"/>
              <a:t> </a:t>
            </a:r>
            <a:r>
              <a:rPr lang="en-US" sz="2000" dirty="0"/>
              <a:t>possible </a:t>
            </a:r>
            <a:r>
              <a:rPr lang="en-US" sz="2000" dirty="0" smtClean="0"/>
              <a:t>images.  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644208"/>
            <a:ext cx="1905000" cy="457200"/>
          </a:xfrm>
        </p:spPr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4244280"/>
            <a:ext cx="4392488" cy="24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7236296" cy="42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5422271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6165304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73325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547664" y="4653136"/>
            <a:ext cx="1440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2267744" y="4509120"/>
            <a:ext cx="504056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060848"/>
            <a:ext cx="3375665" cy="443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1691516"/>
            <a:ext cx="354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Cajal’s</a:t>
            </a:r>
            <a:r>
              <a:rPr lang="en-US" sz="1800" dirty="0" smtClean="0">
                <a:latin typeface="+mn-lt"/>
              </a:rPr>
              <a:t> drawing of neurons, 1900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196752"/>
            <a:ext cx="3264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Deep learning network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867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similarities to human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1) </a:t>
            </a:r>
            <a:r>
              <a:rPr lang="en-US" sz="2000" b="1" i="1" dirty="0" smtClean="0"/>
              <a:t>Content </a:t>
            </a:r>
            <a:r>
              <a:rPr lang="en-US" sz="2000" b="1" i="1" dirty="0"/>
              <a:t>A</a:t>
            </a:r>
            <a:r>
              <a:rPr lang="en-US" sz="2000" b="1" i="1" dirty="0" smtClean="0"/>
              <a:t>ddressable. </a:t>
            </a:r>
            <a:r>
              <a:rPr lang="en-US" sz="2000" dirty="0" smtClean="0"/>
              <a:t>Neural network memories are </a:t>
            </a:r>
            <a:r>
              <a:rPr lang="en-US" sz="2000" b="1" i="1" dirty="0" smtClean="0"/>
              <a:t>content addressable</a:t>
            </a:r>
            <a:r>
              <a:rPr lang="en-US" sz="2000" dirty="0" smtClean="0"/>
              <a:t>, so recall </a:t>
            </a:r>
            <a:r>
              <a:rPr lang="en-US" sz="2000" dirty="0"/>
              <a:t>is triggered by an image or a sound. In contrast, </a:t>
            </a:r>
            <a:r>
              <a:rPr lang="en-US" sz="2000" dirty="0" smtClean="0"/>
              <a:t>a computer </a:t>
            </a:r>
            <a:r>
              <a:rPr lang="en-US" sz="2000" dirty="0"/>
              <a:t>memory can be accessed only if the specific location (address) of the required information is known.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2) </a:t>
            </a:r>
            <a:r>
              <a:rPr lang="en-US" sz="2000" b="1" i="1" dirty="0" err="1"/>
              <a:t>G</a:t>
            </a:r>
            <a:r>
              <a:rPr lang="en-US" sz="2000" b="1" i="1" dirty="0" err="1" smtClean="0"/>
              <a:t>eneralisation</a:t>
            </a:r>
            <a:r>
              <a:rPr lang="en-US" sz="2000" b="1" i="1" dirty="0" smtClean="0"/>
              <a:t>. </a:t>
            </a:r>
            <a:r>
              <a:rPr lang="en-US" sz="2000" dirty="0" smtClean="0"/>
              <a:t>Neural networks </a:t>
            </a:r>
            <a:r>
              <a:rPr lang="en-US" sz="2000" dirty="0"/>
              <a:t>can </a:t>
            </a:r>
            <a:r>
              <a:rPr lang="en-US" sz="2000" b="1" i="1" dirty="0" err="1" smtClean="0"/>
              <a:t>generalise</a:t>
            </a:r>
            <a:r>
              <a:rPr lang="en-US" sz="2000" dirty="0" smtClean="0"/>
              <a:t>. Recall </a:t>
            </a:r>
            <a:r>
              <a:rPr lang="en-US" sz="2000" dirty="0"/>
              <a:t>can be triggered by an input image that is </a:t>
            </a:r>
            <a:r>
              <a:rPr lang="en-US" sz="2000" dirty="0" smtClean="0"/>
              <a:t>merely similar to a learned association.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3) </a:t>
            </a:r>
            <a:r>
              <a:rPr lang="en-US" sz="2000" b="1" i="1" dirty="0" smtClean="0"/>
              <a:t>Graceful Degradation</a:t>
            </a:r>
            <a:r>
              <a:rPr lang="en-US" sz="2000" dirty="0" smtClean="0"/>
              <a:t>. If </a:t>
            </a:r>
            <a:r>
              <a:rPr lang="en-US" sz="2000" dirty="0"/>
              <a:t>a single weight or unit is destroyed, this does not remove a particular learned association; instead, it degrades all associations to some extent.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2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752"/>
            <a:ext cx="77724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 smtClean="0">
                <a:latin typeface="+mn-lt"/>
              </a:rPr>
              <a:t>neural </a:t>
            </a:r>
            <a:r>
              <a:rPr lang="en-US" dirty="0">
                <a:latin typeface="+mn-lt"/>
              </a:rPr>
              <a:t>networks do?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Classifying Images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424936" cy="4423792"/>
          </a:xfrm>
        </p:spPr>
        <p:txBody>
          <a:bodyPr/>
          <a:lstStyle/>
          <a:p>
            <a:r>
              <a:rPr lang="en-US" sz="2400" dirty="0"/>
              <a:t>The latest competition involves classifying about 1.5 million images into 1,000 object </a:t>
            </a:r>
            <a:r>
              <a:rPr lang="en-US" sz="2400" dirty="0" smtClean="0"/>
              <a:t>classes.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percentage error on the annual Large Scale Visual Recognition </a:t>
            </a:r>
            <a:r>
              <a:rPr lang="en-US" sz="2400" dirty="0" smtClean="0"/>
              <a:t>Challenge (ILSVRC) </a:t>
            </a:r>
            <a:r>
              <a:rPr lang="en-US" sz="2400" dirty="0"/>
              <a:t>image classification competition has fallen dramatically since 2010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939" y="3429001"/>
            <a:ext cx="6333549" cy="2880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33056"/>
            <a:ext cx="2082800" cy="207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132" y="6453336"/>
            <a:ext cx="5039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Reproduced with permission from Wu and </a:t>
            </a:r>
            <a:r>
              <a:rPr lang="en-US" sz="1600" dirty="0" err="1">
                <a:latin typeface="+mn-lt"/>
              </a:rPr>
              <a:t>Gu</a:t>
            </a:r>
            <a:r>
              <a:rPr lang="en-US" sz="1600" dirty="0">
                <a:latin typeface="+mn-lt"/>
              </a:rPr>
              <a:t> (2015). </a:t>
            </a:r>
          </a:p>
        </p:txBody>
      </p:sp>
    </p:spTree>
    <p:extLst>
      <p:ext uri="{BB962C8B-B14F-4D97-AF65-F5344CB8AC3E}">
        <p14:creationId xmlns:p14="http://schemas.microsoft.com/office/powerpoint/2010/main" val="112524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naturelesionAN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506" y="1916832"/>
            <a:ext cx="3055332" cy="40324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518457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8143" y="4637454"/>
            <a:ext cx="338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11933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The </a:t>
            </a:r>
            <a:r>
              <a:rPr lang="en-US" sz="1800" dirty="0" smtClean="0">
                <a:latin typeface="+mj-lt"/>
              </a:rPr>
              <a:t>Convolutional Neural </a:t>
            </a:r>
            <a:r>
              <a:rPr lang="en-US" sz="1800" dirty="0" err="1" smtClean="0">
                <a:latin typeface="+mj-lt"/>
              </a:rPr>
              <a:t>Ntwork’s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representation of four important disease </a:t>
            </a:r>
            <a:r>
              <a:rPr lang="en-US" sz="1800" dirty="0" smtClean="0">
                <a:latin typeface="+mj-lt"/>
              </a:rPr>
              <a:t>classes of </a:t>
            </a:r>
            <a:r>
              <a:rPr lang="en-US" sz="1800" dirty="0">
                <a:latin typeface="+mj-lt"/>
              </a:rPr>
              <a:t>melanoma (skin cancer)</a:t>
            </a:r>
            <a:r>
              <a:rPr lang="en-US" sz="1800" dirty="0" smtClean="0">
                <a:latin typeface="+mj-lt"/>
              </a:rPr>
              <a:t>. 2017 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78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192032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Applying Data-driven Imaging Biomarker in Mammography for Breast Cancer Screening: Preliminary Study</a:t>
            </a:r>
          </a:p>
          <a:p>
            <a:r>
              <a:rPr lang="en-US" sz="1800" dirty="0" err="1">
                <a:latin typeface="+mn-lt"/>
              </a:rPr>
              <a:t>Eun</a:t>
            </a:r>
            <a:r>
              <a:rPr lang="en-US" sz="1800" dirty="0">
                <a:latin typeface="+mn-lt"/>
              </a:rPr>
              <a:t>-Kyung </a:t>
            </a:r>
            <a:r>
              <a:rPr lang="en-US" sz="1800" dirty="0" smtClean="0">
                <a:latin typeface="+mn-lt"/>
              </a:rPr>
              <a:t>Kim Nature, 2017.</a:t>
            </a:r>
          </a:p>
          <a:p>
            <a:r>
              <a:rPr lang="en-US" sz="1800" dirty="0" smtClean="0">
                <a:latin typeface="+mn-lt"/>
              </a:rPr>
              <a:t>AUC = 0.906.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40767"/>
            <a:ext cx="7891863" cy="374441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1817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65696</TotalTime>
  <Words>2821</Words>
  <Application>Microsoft Macintosh PowerPoint</Application>
  <PresentationFormat>On-screen Show (4:3)</PresentationFormat>
  <Paragraphs>337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Blank Presentation</vt:lpstr>
      <vt:lpstr>Deep Learning Neural Networks   What they are, what they can do, and what they cannot do </vt:lpstr>
      <vt:lpstr>Structure</vt:lpstr>
      <vt:lpstr>Artificial Intelligence Books</vt:lpstr>
      <vt:lpstr>PowerPoint Presentation</vt:lpstr>
      <vt:lpstr>What is a deep learning neural network?</vt:lpstr>
      <vt:lpstr>Three similarities to human memory</vt:lpstr>
      <vt:lpstr>What can deep neural networks do? Classifying Images</vt:lpstr>
      <vt:lpstr>What can deep neural networks do?  Medical diagnosis</vt:lpstr>
      <vt:lpstr>What can deep neural networks do?  Medical diagnosis</vt:lpstr>
      <vt:lpstr>What can deep neural networks do?  Medical diagnosis</vt:lpstr>
      <vt:lpstr>PowerPoint Presentation</vt:lpstr>
      <vt:lpstr>PowerPoint Presentation</vt:lpstr>
      <vt:lpstr>What can deep neural networks do?  Cycling</vt:lpstr>
      <vt:lpstr>What can deep neural networks do?  Flying</vt:lpstr>
      <vt:lpstr>What can deep neural networks do? Balancing a pole</vt:lpstr>
      <vt:lpstr>PowerPoint Presentation</vt:lpstr>
      <vt:lpstr>What can deep neural networks do?  Go and Chess </vt:lpstr>
      <vt:lpstr>A neural network for car insurance</vt:lpstr>
      <vt:lpstr>History of AI</vt:lpstr>
      <vt:lpstr>AI Before Artificial Neural Networks (1/2) </vt:lpstr>
      <vt:lpstr>AI Before Artificial Neural Networks (2/2) </vt:lpstr>
      <vt:lpstr>Key Developments: 1/4</vt:lpstr>
      <vt:lpstr>Neural Networks History: 1983-present</vt:lpstr>
      <vt:lpstr>Key Developments: 2/4</vt:lpstr>
      <vt:lpstr>Key Developments: 3/4</vt:lpstr>
      <vt:lpstr>Key Developments: 4/4</vt:lpstr>
      <vt:lpstr>PowerPoint Presentation</vt:lpstr>
      <vt:lpstr>What can deep neural networks NOT do? Artificial Intelligence (yet) </vt:lpstr>
      <vt:lpstr>What can deep neural networks NOT do? Robust object recognition </vt:lpstr>
      <vt:lpstr>What can deep neural networks NOT do? Artificial Intelligence (yet) </vt:lpstr>
      <vt:lpstr>In Conclusion: Can a machine think?</vt:lpstr>
      <vt:lpstr>Recommended Resources</vt:lpstr>
      <vt:lpstr>Thank you</vt:lpstr>
      <vt:lpstr>THE END</vt:lpstr>
      <vt:lpstr>THE END</vt:lpstr>
      <vt:lpstr>PowerPoint Presentation</vt:lpstr>
      <vt:lpstr>The Turing Day</vt:lpstr>
      <vt:lpstr>What is a deep learning neural network?</vt:lpstr>
      <vt:lpstr>Spare pictures</vt:lpstr>
      <vt:lpstr>What can deep neural networks do? Why object recognition is hard</vt:lpstr>
      <vt:lpstr>PowerPoint Presentation</vt:lpstr>
    </vt:vector>
  </TitlesOfParts>
  <Manager/>
  <Company>Sheffield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Jim Stone</dc:creator>
  <cp:keywords/>
  <dc:description/>
  <cp:lastModifiedBy>James Stone</cp:lastModifiedBy>
  <cp:revision>1169</cp:revision>
  <cp:lastPrinted>2019-12-03T17:00:18Z</cp:lastPrinted>
  <dcterms:created xsi:type="dcterms:W3CDTF">2006-05-09T13:08:57Z</dcterms:created>
  <dcterms:modified xsi:type="dcterms:W3CDTF">2019-12-04T20:03:37Z</dcterms:modified>
  <cp:category/>
</cp:coreProperties>
</file>